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D03"/>
    <a:srgbClr val="00FF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84E3DF9-ABD8-49BB-920E-3712488D445D}" type="datetimeFigureOut">
              <a:rPr lang="sk-SK" smtClean="0"/>
              <a:pPr/>
              <a:t>3. 6. 2011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849CD684-7FDC-4C24-AF11-5A7DFBBBACC8}"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E3DF9-ABD8-49BB-920E-3712488D445D}" type="datetimeFigureOut">
              <a:rPr lang="sk-SK" smtClean="0"/>
              <a:pPr/>
              <a:t>3. 6. 2011</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CD684-7FDC-4C24-AF11-5A7DFBBBACC8}"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620689"/>
            <a:ext cx="7772400" cy="1584175"/>
          </a:xfrm>
        </p:spPr>
        <p:txBody>
          <a:bodyPr/>
          <a:lstStyle/>
          <a:p>
            <a:r>
              <a:rPr lang="sk-SK" dirty="0" smtClean="0"/>
              <a:t>My </a:t>
            </a:r>
            <a:r>
              <a:rPr lang="sk-SK" dirty="0" err="1" smtClean="0"/>
              <a:t>favourite</a:t>
            </a:r>
            <a:r>
              <a:rPr lang="sk-SK" dirty="0" smtClean="0"/>
              <a:t> </a:t>
            </a:r>
            <a:r>
              <a:rPr lang="sk-SK" dirty="0" smtClean="0"/>
              <a:t>hobby</a:t>
            </a:r>
            <a:endParaRPr lang="sk-SK" dirty="0"/>
          </a:p>
        </p:txBody>
      </p:sp>
      <p:sp>
        <p:nvSpPr>
          <p:cNvPr id="3" name="Podnadpis 2"/>
          <p:cNvSpPr>
            <a:spLocks noGrp="1"/>
          </p:cNvSpPr>
          <p:nvPr>
            <p:ph type="subTitle" idx="1"/>
          </p:nvPr>
        </p:nvSpPr>
        <p:spPr>
          <a:xfrm>
            <a:off x="467544" y="3886200"/>
            <a:ext cx="7304856" cy="2783160"/>
          </a:xfrm>
        </p:spPr>
        <p:txBody>
          <a:bodyPr>
            <a:normAutofit/>
          </a:bodyPr>
          <a:lstStyle/>
          <a:p>
            <a:r>
              <a:rPr lang="sk-SK" sz="3600" dirty="0" smtClean="0">
                <a:latin typeface="Bodoni MT Black" pitchFamily="18" charset="0"/>
              </a:rPr>
              <a:t> </a:t>
            </a:r>
          </a:p>
          <a:p>
            <a:endParaRPr lang="sk-SK" dirty="0" smtClean="0"/>
          </a:p>
          <a:p>
            <a:endParaRPr lang="sk-SK" dirty="0"/>
          </a:p>
          <a:p>
            <a:r>
              <a:rPr lang="sk-SK" dirty="0" err="1" smtClean="0">
                <a:solidFill>
                  <a:srgbClr val="FFFF00"/>
                </a:solidFill>
              </a:rPr>
              <a:t>Javoríková</a:t>
            </a:r>
            <a:r>
              <a:rPr lang="sk-SK" dirty="0" smtClean="0">
                <a:solidFill>
                  <a:srgbClr val="FFFF00"/>
                </a:solidFill>
              </a:rPr>
              <a:t> Miroslava 9.A</a:t>
            </a:r>
          </a:p>
          <a:p>
            <a:endParaRPr lang="sk-SK" dirty="0"/>
          </a:p>
        </p:txBody>
      </p:sp>
      <p:pic>
        <p:nvPicPr>
          <p:cNvPr id="1026" name="Picture 2"/>
          <p:cNvPicPr>
            <a:picLocks noChangeAspect="1" noChangeArrowheads="1"/>
          </p:cNvPicPr>
          <p:nvPr/>
        </p:nvPicPr>
        <p:blipFill>
          <a:blip r:embed="rId2" cstate="print"/>
          <a:srcRect/>
          <a:stretch>
            <a:fillRect/>
          </a:stretch>
        </p:blipFill>
        <p:spPr bwMode="auto">
          <a:xfrm rot="20836738">
            <a:off x="690576" y="3133345"/>
            <a:ext cx="2733675" cy="1676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483149">
            <a:off x="5422693" y="2478487"/>
            <a:ext cx="2491164" cy="253268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02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102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5" presetClass="emph" presetSubtype="0" fill="hold" nodeType="clickEffect">
                                  <p:stCondLst>
                                    <p:cond delay="0"/>
                                  </p:stCondLst>
                                  <p:childTnLst>
                                    <p:anim calcmode="discrete" valueType="str">
                                      <p:cBhvr>
                                        <p:cTn id="19" dur="2000" fill="hold"/>
                                        <p:tgtEl>
                                          <p:spTgt spid="3">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23528" y="2348880"/>
            <a:ext cx="8229600" cy="1728192"/>
          </a:xfrm>
        </p:spPr>
        <p:txBody>
          <a:bodyPr/>
          <a:lstStyle/>
          <a:p>
            <a:r>
              <a:rPr lang="sk-SK" dirty="0" err="1" smtClean="0">
                <a:latin typeface="Copperplate Gothic Bold" pitchFamily="34" charset="0"/>
              </a:rPr>
              <a:t>Thank´s</a:t>
            </a:r>
            <a:r>
              <a:rPr lang="sk-SK" dirty="0" smtClean="0">
                <a:latin typeface="Copperplate Gothic Bold" pitchFamily="34" charset="0"/>
              </a:rPr>
              <a:t> </a:t>
            </a:r>
            <a:r>
              <a:rPr lang="sk-SK" dirty="0" err="1" smtClean="0">
                <a:latin typeface="Copperplate Gothic Bold" pitchFamily="34" charset="0"/>
              </a:rPr>
              <a:t>for</a:t>
            </a:r>
            <a:r>
              <a:rPr lang="sk-SK" dirty="0" smtClean="0">
                <a:latin typeface="Copperplate Gothic Bold" pitchFamily="34" charset="0"/>
              </a:rPr>
              <a:t> </a:t>
            </a:r>
            <a:r>
              <a:rPr lang="sk-SK" dirty="0" err="1" smtClean="0">
                <a:latin typeface="Copperplate Gothic Bold" pitchFamily="34" charset="0"/>
              </a:rPr>
              <a:t>watching</a:t>
            </a:r>
            <a:r>
              <a:rPr lang="sk-SK" dirty="0" smtClean="0">
                <a:latin typeface="Copperplate Gothic Bold" pitchFamily="34" charset="0"/>
              </a:rPr>
              <a:t>.</a:t>
            </a:r>
            <a:endParaRPr lang="sk-SK" dirty="0">
              <a:latin typeface="Copperplate Gothic Bold"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rot="890217">
            <a:off x="6635676" y="4146913"/>
            <a:ext cx="1971675" cy="23145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20722748">
            <a:off x="1371535" y="3993005"/>
            <a:ext cx="1907593" cy="227243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707904" y="548680"/>
            <a:ext cx="1771650" cy="1323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1028"/>
                                        </p:tgtEl>
                                      </p:cBhvr>
                                    </p:animEffect>
                                    <p:anim calcmode="lin" valueType="num">
                                      <p:cBhvr>
                                        <p:cTn id="7" dur="2000"/>
                                        <p:tgtEl>
                                          <p:spTgt spid="1028"/>
                                        </p:tgtEl>
                                        <p:attrNameLst>
                                          <p:attrName>style.rotation</p:attrName>
                                        </p:attrNameLst>
                                      </p:cBhvr>
                                      <p:tavLst>
                                        <p:tav tm="0">
                                          <p:val>
                                            <p:fltVal val="0"/>
                                          </p:val>
                                        </p:tav>
                                        <p:tav tm="100000">
                                          <p:val>
                                            <p:fltVal val="720"/>
                                          </p:val>
                                        </p:tav>
                                      </p:tavLst>
                                    </p:anim>
                                    <p:anim calcmode="lin" valueType="num">
                                      <p:cBhvr>
                                        <p:cTn id="8" dur="2000"/>
                                        <p:tgtEl>
                                          <p:spTgt spid="1028"/>
                                        </p:tgtEl>
                                        <p:attrNameLst>
                                          <p:attrName>ppt_h</p:attrName>
                                        </p:attrNameLst>
                                      </p:cBhvr>
                                      <p:tavLst>
                                        <p:tav tm="0">
                                          <p:val>
                                            <p:strVal val="ppt_h"/>
                                          </p:val>
                                        </p:tav>
                                        <p:tav tm="100000">
                                          <p:val>
                                            <p:fltVal val="0"/>
                                          </p:val>
                                        </p:tav>
                                      </p:tavLst>
                                    </p:anim>
                                    <p:anim calcmode="lin" valueType="num">
                                      <p:cBhvr>
                                        <p:cTn id="9" dur="2000"/>
                                        <p:tgtEl>
                                          <p:spTgt spid="1028"/>
                                        </p:tgtEl>
                                        <p:attrNameLst>
                                          <p:attrName>ppt_w</p:attrName>
                                        </p:attrNameLst>
                                      </p:cBhvr>
                                      <p:tavLst>
                                        <p:tav tm="0">
                                          <p:val>
                                            <p:strVal val="ppt_w"/>
                                          </p:val>
                                        </p:tav>
                                        <p:tav tm="100000">
                                          <p:val>
                                            <p:fltVal val="0"/>
                                          </p:val>
                                        </p:tav>
                                      </p:tavLst>
                                    </p:anim>
                                    <p:set>
                                      <p:cBhvr>
                                        <p:cTn id="10" dur="1" fill="hold">
                                          <p:stCondLst>
                                            <p:cond delay="1999"/>
                                          </p:stCondLst>
                                        </p:cTn>
                                        <p:tgtEl>
                                          <p:spTgt spid="10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2000"/>
                                        <p:tgtEl>
                                          <p:spTgt spid="1026"/>
                                        </p:tgtEl>
                                      </p:cBhvr>
                                    </p:animEffect>
                                    <p:set>
                                      <p:cBhvr>
                                        <p:cTn id="15" dur="1" fill="hold">
                                          <p:stCondLst>
                                            <p:cond delay="1999"/>
                                          </p:stCondLst>
                                        </p:cTn>
                                        <p:tgtEl>
                                          <p:spTgt spid="10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2000"/>
                                        <p:tgtEl>
                                          <p:spTgt spid="1027"/>
                                        </p:tgtEl>
                                      </p:cBhvr>
                                    </p:animEffect>
                                    <p:set>
                                      <p:cBhvr>
                                        <p:cTn id="20" dur="1" fill="hold">
                                          <p:stCondLst>
                                            <p:cond delay="1999"/>
                                          </p:stCondLst>
                                        </p:cTn>
                                        <p:tgtEl>
                                          <p:spTgt spid="10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8" presetClass="exit" presetSubtype="0" fill="hold" grpId="0" nodeType="clickEffect">
                                  <p:stCondLst>
                                    <p:cond delay="0"/>
                                  </p:stCondLst>
                                  <p:childTnLst>
                                    <p:anim calcmode="lin" valueType="num">
                                      <p:cBhvr>
                                        <p:cTn id="24" dur="15000"/>
                                        <p:tgtEl>
                                          <p:spTgt spid="2"/>
                                        </p:tgtEl>
                                        <p:attrNameLst>
                                          <p:attrName>ppt_x</p:attrName>
                                        </p:attrNameLst>
                                      </p:cBhvr>
                                      <p:tavLst>
                                        <p:tav tm="0">
                                          <p:val>
                                            <p:strVal val="ppt_x"/>
                                          </p:val>
                                        </p:tav>
                                        <p:tav tm="100000">
                                          <p:val>
                                            <p:strVal val="ppt_x"/>
                                          </p:val>
                                        </p:tav>
                                      </p:tavLst>
                                    </p:anim>
                                    <p:anim calcmode="lin" valueType="num">
                                      <p:cBhvr>
                                        <p:cTn id="25" dur="15000"/>
                                        <p:tgtEl>
                                          <p:spTgt spid="2"/>
                                        </p:tgtEl>
                                        <p:attrNameLst>
                                          <p:attrName>ppt_y</p:attrName>
                                        </p:attrNameLst>
                                      </p:cBhvr>
                                      <p:tavLst>
                                        <p:tav tm="0">
                                          <p:val>
                                            <p:strVal val="ppt_y-1"/>
                                          </p:val>
                                        </p:tav>
                                        <p:tav tm="100000">
                                          <p:val>
                                            <p:strVal val="ppt_y+1"/>
                                          </p:val>
                                        </p:tav>
                                      </p:tavLst>
                                    </p:anim>
                                    <p:set>
                                      <p:cBhvr>
                                        <p:cTn id="26" dur="1" fill="hold">
                                          <p:stCondLst>
                                            <p:cond delay="1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988840"/>
            <a:ext cx="8229600" cy="4536503"/>
          </a:xfrm>
        </p:spPr>
        <p:txBody>
          <a:bodyPr>
            <a:normAutofit fontScale="92500" lnSpcReduction="20000"/>
          </a:bodyPr>
          <a:lstStyle/>
          <a:p>
            <a:r>
              <a:rPr lang="en-US" dirty="0" smtClean="0"/>
              <a:t>Dance is an art form that generally refers to movement of the body, usually rhythmic and to music, used as a form of expression, social interaction or presented in a spiritual  or performance setting.</a:t>
            </a:r>
          </a:p>
          <a:p>
            <a:pPr>
              <a:buNone/>
            </a:pPr>
            <a:r>
              <a:rPr lang="sk-SK" dirty="0"/>
              <a:t> </a:t>
            </a:r>
            <a:r>
              <a:rPr lang="sk-SK" dirty="0" smtClean="0"/>
              <a:t>  </a:t>
            </a:r>
            <a:r>
              <a:rPr lang="en-US" dirty="0" smtClean="0"/>
              <a:t>Dance may also be regarded as a form of nonverbal communication between humans, and is also performed by other animals. Gymnastics, figure skating and synchronized swimming are sports that incorporate dance, while martial arts </a:t>
            </a:r>
            <a:r>
              <a:rPr lang="en-US" dirty="0" err="1" smtClean="0"/>
              <a:t>kata</a:t>
            </a:r>
            <a:r>
              <a:rPr lang="en-US" dirty="0" smtClean="0"/>
              <a:t> are often compared to dances.</a:t>
            </a:r>
            <a:endParaRPr lang="sk-SK" dirty="0"/>
          </a:p>
        </p:txBody>
      </p:sp>
      <p:pic>
        <p:nvPicPr>
          <p:cNvPr id="1026" name="Picture 2"/>
          <p:cNvPicPr>
            <a:picLocks noChangeAspect="1" noChangeArrowheads="1"/>
          </p:cNvPicPr>
          <p:nvPr/>
        </p:nvPicPr>
        <p:blipFill>
          <a:blip r:embed="rId3" cstate="print"/>
          <a:srcRect/>
          <a:stretch>
            <a:fillRect/>
          </a:stretch>
        </p:blipFill>
        <p:spPr bwMode="auto">
          <a:xfrm>
            <a:off x="2771800" y="332656"/>
            <a:ext cx="3467100" cy="1314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066130"/>
          </a:xfrm>
        </p:spPr>
        <p:txBody>
          <a:bodyPr/>
          <a:lstStyle/>
          <a:p>
            <a:r>
              <a:rPr lang="sk-SK" dirty="0" smtClean="0">
                <a:solidFill>
                  <a:srgbClr val="7030A0"/>
                </a:solidFill>
                <a:latin typeface="Bauhaus 93" pitchFamily="82" charset="0"/>
              </a:rPr>
              <a:t>I love </a:t>
            </a:r>
            <a:r>
              <a:rPr lang="sk-SK" dirty="0" err="1" smtClean="0">
                <a:solidFill>
                  <a:srgbClr val="7030A0"/>
                </a:solidFill>
                <a:latin typeface="Bauhaus 93" pitchFamily="82" charset="0"/>
              </a:rPr>
              <a:t>dance</a:t>
            </a:r>
            <a:r>
              <a:rPr lang="sk-SK" dirty="0" smtClean="0">
                <a:solidFill>
                  <a:srgbClr val="7030A0"/>
                </a:solidFill>
                <a:latin typeface="Bauhaus 93" pitchFamily="82" charset="0"/>
              </a:rPr>
              <a:t> </a:t>
            </a:r>
            <a:r>
              <a:rPr lang="sk-SK" dirty="0" err="1" smtClean="0">
                <a:solidFill>
                  <a:srgbClr val="7030A0"/>
                </a:solidFill>
                <a:latin typeface="Bauhaus 93" pitchFamily="82" charset="0"/>
              </a:rPr>
              <a:t>because</a:t>
            </a:r>
            <a:r>
              <a:rPr lang="sk-SK" dirty="0" smtClean="0">
                <a:solidFill>
                  <a:srgbClr val="7030A0"/>
                </a:solidFill>
                <a:latin typeface="Bauhaus 93" pitchFamily="82" charset="0"/>
              </a:rPr>
              <a:t>:</a:t>
            </a:r>
            <a:endParaRPr lang="sk-SK" dirty="0">
              <a:solidFill>
                <a:srgbClr val="7030A0"/>
              </a:solidFill>
              <a:latin typeface="Bauhaus 93" pitchFamily="82" charset="0"/>
            </a:endParaRPr>
          </a:p>
        </p:txBody>
      </p:sp>
      <p:sp>
        <p:nvSpPr>
          <p:cNvPr id="3" name="Zástupný symbol obsahu 2"/>
          <p:cNvSpPr>
            <a:spLocks noGrp="1"/>
          </p:cNvSpPr>
          <p:nvPr>
            <p:ph idx="1"/>
          </p:nvPr>
        </p:nvSpPr>
        <p:spPr>
          <a:xfrm>
            <a:off x="457200" y="1556792"/>
            <a:ext cx="8229600" cy="4569371"/>
          </a:xfrm>
        </p:spPr>
        <p:txBody>
          <a:bodyPr/>
          <a:lstStyle/>
          <a:p>
            <a:r>
              <a:rPr lang="en-US" dirty="0" smtClean="0">
                <a:latin typeface="Britannic Bold" pitchFamily="34" charset="0"/>
              </a:rPr>
              <a:t>Dance  is one of my favorite hobby because I can do  it  to express their feelings. For example, when  I feel sad and I start dancing, now  I go to other ideas and makes me  better. When  dancing, I feel  more  confident.</a:t>
            </a:r>
            <a:endParaRPr lang="sk-SK" dirty="0">
              <a:latin typeface="Britannic Bold"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932040" y="4365104"/>
            <a:ext cx="3312194" cy="22561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2"/>
                                        </p:tgtEl>
                                        <p:attrNameLst>
                                          <p:attrName>ppt_x</p:attrName>
                                          <p:attrName>ppt_y</p:attrName>
                                        </p:attrNameLst>
                                      </p:cBhvr>
                                    </p:animMotion>
                                    <p:animRot by="1500000">
                                      <p:cBhvr>
                                        <p:cTn id="7" dur="500" fill="hold">
                                          <p:stCondLst>
                                            <p:cond delay="0"/>
                                          </p:stCondLst>
                                        </p:cTn>
                                        <p:tgtEl>
                                          <p:spTgt spid="2"/>
                                        </p:tgtEl>
                                        <p:attrNameLst>
                                          <p:attrName>r</p:attrName>
                                        </p:attrNameLst>
                                      </p:cBhvr>
                                    </p:animRot>
                                    <p:animRot by="-1500000">
                                      <p:cBhvr>
                                        <p:cTn id="8" dur="500" fill="hold">
                                          <p:stCondLst>
                                            <p:cond delay="500"/>
                                          </p:stCondLst>
                                        </p:cTn>
                                        <p:tgtEl>
                                          <p:spTgt spid="2"/>
                                        </p:tgtEl>
                                        <p:attrNameLst>
                                          <p:attrName>r</p:attrName>
                                        </p:attrNameLst>
                                      </p:cBhvr>
                                    </p:animRot>
                                    <p:animRot by="-1500000">
                                      <p:cBhvr>
                                        <p:cTn id="9" dur="500" fill="hold">
                                          <p:stCondLst>
                                            <p:cond delay="1000"/>
                                          </p:stCondLst>
                                        </p:cTn>
                                        <p:tgtEl>
                                          <p:spTgt spid="2"/>
                                        </p:tgtEl>
                                        <p:attrNameLst>
                                          <p:attrName>r</p:attrName>
                                        </p:attrNameLst>
                                      </p:cBhvr>
                                    </p:animRot>
                                    <p:animRot by="1500000">
                                      <p:cBhvr>
                                        <p:cTn id="10" dur="500" fill="hold">
                                          <p:stCondLst>
                                            <p:cond delay="15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2000" fill="hold"/>
                                        <p:tgtEl>
                                          <p:spTgt spid="10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2000" fill="hold"/>
                                        <p:tgtEl>
                                          <p:spTgt spid="1026"/>
                                        </p:tgtEl>
                                        <p:attrNameLst>
                                          <p:attrName>ppt_x</p:attrName>
                                        </p:attrNameLst>
                                      </p:cBhvr>
                                      <p:tavLst>
                                        <p:tav tm="0">
                                          <p:val>
                                            <p:fltVal val="-1"/>
                                          </p:val>
                                        </p:tav>
                                        <p:tav tm="50000">
                                          <p:val>
                                            <p:fltVal val="0.95"/>
                                          </p:val>
                                        </p:tav>
                                        <p:tav tm="100000">
                                          <p:val>
                                            <p:strVal val="#ppt_x"/>
                                          </p:val>
                                        </p:tav>
                                      </p:tavLst>
                                    </p:anim>
                                    <p:anim calcmode="lin" valueType="num">
                                      <p:cBhvr>
                                        <p:cTn id="22" dur="2000" fill="hold"/>
                                        <p:tgtEl>
                                          <p:spTgt spid="1026"/>
                                        </p:tgtEl>
                                        <p:attrNameLst>
                                          <p:attrName>ppt_y</p:attrName>
                                        </p:attrNameLst>
                                      </p:cBhvr>
                                      <p:tavLst>
                                        <p:tav tm="0">
                                          <p:val>
                                            <p:strVal val="#ppt_y"/>
                                          </p:val>
                                        </p:tav>
                                        <p:tav tm="100000">
                                          <p:val>
                                            <p:strVal val="#ppt_y"/>
                                          </p:val>
                                        </p:tav>
                                      </p:tavLst>
                                    </p:anim>
                                    <p:animEffect transition="in" filter="fade">
                                      <p:cBhvr>
                                        <p:cTn id="2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268760"/>
          </a:xfrm>
        </p:spPr>
        <p:txBody>
          <a:bodyPr/>
          <a:lstStyle/>
          <a:p>
            <a:r>
              <a:rPr lang="sk-SK" dirty="0" err="1" smtClean="0">
                <a:solidFill>
                  <a:schemeClr val="accent6">
                    <a:lumMod val="75000"/>
                  </a:schemeClr>
                </a:solidFill>
                <a:latin typeface="Eras Bold ITC" pitchFamily="34" charset="0"/>
              </a:rPr>
              <a:t>Hip</a:t>
            </a:r>
            <a:r>
              <a:rPr lang="sk-SK" dirty="0" smtClean="0">
                <a:solidFill>
                  <a:schemeClr val="accent6">
                    <a:lumMod val="75000"/>
                  </a:schemeClr>
                </a:solidFill>
                <a:latin typeface="Eras Bold ITC" pitchFamily="34" charset="0"/>
              </a:rPr>
              <a:t> Hop</a:t>
            </a:r>
            <a:endParaRPr lang="sk-SK" dirty="0">
              <a:solidFill>
                <a:schemeClr val="accent6">
                  <a:lumMod val="75000"/>
                </a:schemeClr>
              </a:solidFill>
              <a:latin typeface="Eras Bold ITC" pitchFamily="34" charset="0"/>
            </a:endParaRPr>
          </a:p>
        </p:txBody>
      </p:sp>
      <p:sp>
        <p:nvSpPr>
          <p:cNvPr id="3" name="Zástupný symbol obsahu 2"/>
          <p:cNvSpPr>
            <a:spLocks noGrp="1"/>
          </p:cNvSpPr>
          <p:nvPr>
            <p:ph idx="1"/>
          </p:nvPr>
        </p:nvSpPr>
        <p:spPr>
          <a:xfrm>
            <a:off x="457200" y="1196753"/>
            <a:ext cx="8229600" cy="3888431"/>
          </a:xfrm>
        </p:spPr>
        <p:txBody>
          <a:bodyPr>
            <a:normAutofit/>
          </a:bodyPr>
          <a:lstStyle/>
          <a:p>
            <a:r>
              <a:rPr lang="en-US" sz="2400" dirty="0" smtClean="0">
                <a:latin typeface="Aparajita" pitchFamily="34" charset="0"/>
                <a:cs typeface="Aparajita" pitchFamily="34" charset="0"/>
              </a:rPr>
              <a:t>Hip-hop dance refers to dance styles primarily danced to hip-hop music or that have evolved as part of hip-hop culture. This includes a wide range of styles notably breaking, locking, and popping which were developed in the 1970s by Black and Latino Americans. What separates hip-hop dance from other forms of dance is that it is often freestyle  (improvisational) in nature and hip-hop dancers frequently engage in battles—formal or informal freestyle dance competitions. Informal freestyle sessions and battles are usually performed in a cipher, "a circular dance space that forms naturally once the dancing begins." These three elements—</a:t>
            </a:r>
            <a:r>
              <a:rPr lang="en-US" sz="2400" dirty="0" err="1" smtClean="0">
                <a:latin typeface="Aparajita" pitchFamily="34" charset="0"/>
                <a:cs typeface="Aparajita" pitchFamily="34" charset="0"/>
              </a:rPr>
              <a:t>freestyling</a:t>
            </a:r>
            <a:r>
              <a:rPr lang="en-US" sz="2400" dirty="0" smtClean="0">
                <a:latin typeface="Aparajita" pitchFamily="34" charset="0"/>
                <a:cs typeface="Aparajita" pitchFamily="34" charset="0"/>
              </a:rPr>
              <a:t>, battles, and ciphers—are key components of hip-hop dance.</a:t>
            </a:r>
            <a:endParaRPr lang="sk-SK" sz="2400" dirty="0">
              <a:latin typeface="Aparajita" pitchFamily="34" charset="0"/>
              <a:cs typeface="Aparajita"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6012160" y="4941168"/>
            <a:ext cx="2609850" cy="1752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rot="21228422">
            <a:off x="417895" y="4956507"/>
            <a:ext cx="1494526" cy="17661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ox(in)">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600" decel="100000"/>
                                        <p:tgtEl>
                                          <p:spTgt spid="2"/>
                                        </p:tgtEl>
                                      </p:cBhvr>
                                    </p:animEffect>
                                    <p:anim calcmode="lin" valueType="num">
                                      <p:cBhvr>
                                        <p:cTn id="18" dur="1600" decel="100000" fill="hold"/>
                                        <p:tgtEl>
                                          <p:spTgt spid="2"/>
                                        </p:tgtEl>
                                        <p:attrNameLst>
                                          <p:attrName>style.rotation</p:attrName>
                                        </p:attrNameLst>
                                      </p:cBhvr>
                                      <p:tavLst>
                                        <p:tav tm="0">
                                          <p:val>
                                            <p:fltVal val="-90"/>
                                          </p:val>
                                        </p:tav>
                                        <p:tav tm="100000">
                                          <p:val>
                                            <p:fltVal val="0"/>
                                          </p:val>
                                        </p:tav>
                                      </p:tavLst>
                                    </p:anim>
                                    <p:anim calcmode="lin" valueType="num">
                                      <p:cBhvr>
                                        <p:cTn id="19" dur="1600" decel="100000" fill="hold"/>
                                        <p:tgtEl>
                                          <p:spTgt spid="2"/>
                                        </p:tgtEl>
                                        <p:attrNameLst>
                                          <p:attrName>ppt_x</p:attrName>
                                        </p:attrNameLst>
                                      </p:cBhvr>
                                      <p:tavLst>
                                        <p:tav tm="0">
                                          <p:val>
                                            <p:strVal val="#ppt_x+0.4"/>
                                          </p:val>
                                        </p:tav>
                                        <p:tav tm="100000">
                                          <p:val>
                                            <p:strVal val="#ppt_x-0.05"/>
                                          </p:val>
                                        </p:tav>
                                      </p:tavLst>
                                    </p:anim>
                                    <p:anim calcmode="lin" valueType="num">
                                      <p:cBhvr>
                                        <p:cTn id="20" dur="1600" decel="100000" fill="hold"/>
                                        <p:tgtEl>
                                          <p:spTgt spid="2"/>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heckerboard(across)">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00000"/>
            </a:gs>
            <a:gs pos="39999">
              <a:srgbClr val="0A128C"/>
            </a:gs>
            <a:gs pos="70000">
              <a:srgbClr val="181CC7"/>
            </a:gs>
            <a:gs pos="88000">
              <a:srgbClr val="7005D4"/>
            </a:gs>
            <a:gs pos="100000">
              <a:srgbClr val="8C3D9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066130"/>
          </a:xfrm>
        </p:spPr>
        <p:txBody>
          <a:bodyPr>
            <a:normAutofit/>
          </a:bodyPr>
          <a:lstStyle/>
          <a:p>
            <a:r>
              <a:rPr lang="sk-SK" sz="4800" dirty="0" smtClean="0">
                <a:solidFill>
                  <a:srgbClr val="FF00FF"/>
                </a:solidFill>
                <a:latin typeface="Bernard MT Condensed" pitchFamily="18" charset="0"/>
              </a:rPr>
              <a:t>Break </a:t>
            </a:r>
            <a:r>
              <a:rPr lang="sk-SK" sz="4800" dirty="0" err="1" smtClean="0">
                <a:solidFill>
                  <a:srgbClr val="FF00FF"/>
                </a:solidFill>
                <a:latin typeface="Bernard MT Condensed" pitchFamily="18" charset="0"/>
              </a:rPr>
              <a:t>Dance</a:t>
            </a:r>
            <a:endParaRPr lang="sk-SK" sz="4800" dirty="0">
              <a:solidFill>
                <a:srgbClr val="FF00FF"/>
              </a:solidFill>
              <a:latin typeface="Bernard MT Condensed" pitchFamily="18" charset="0"/>
            </a:endParaRPr>
          </a:p>
        </p:txBody>
      </p:sp>
      <p:sp>
        <p:nvSpPr>
          <p:cNvPr id="3" name="Zástupný symbol obsahu 2"/>
          <p:cNvSpPr>
            <a:spLocks noGrp="1"/>
          </p:cNvSpPr>
          <p:nvPr>
            <p:ph idx="1"/>
          </p:nvPr>
        </p:nvSpPr>
        <p:spPr>
          <a:xfrm>
            <a:off x="457200" y="1600200"/>
            <a:ext cx="6995120" cy="4925143"/>
          </a:xfrm>
        </p:spPr>
        <p:txBody>
          <a:bodyPr>
            <a:normAutofit fontScale="77500" lnSpcReduction="20000"/>
          </a:bodyPr>
          <a:lstStyle/>
          <a:p>
            <a:r>
              <a:rPr lang="en-US" dirty="0" smtClean="0">
                <a:solidFill>
                  <a:schemeClr val="bg1"/>
                </a:solidFill>
                <a:latin typeface="Adobe Caslon" pitchFamily="34" charset="0"/>
              </a:rPr>
              <a:t>The concept of break dance or </a:t>
            </a:r>
            <a:r>
              <a:rPr lang="en-US" dirty="0" err="1" smtClean="0">
                <a:solidFill>
                  <a:schemeClr val="bg1"/>
                </a:solidFill>
                <a:latin typeface="Adobe Caslon" pitchFamily="34" charset="0"/>
              </a:rPr>
              <a:t>breakdance</a:t>
            </a:r>
            <a:r>
              <a:rPr lang="en-US" dirty="0" smtClean="0">
                <a:solidFill>
                  <a:schemeClr val="bg1"/>
                </a:solidFill>
                <a:latin typeface="Adobe Caslon" pitchFamily="34" charset="0"/>
              </a:rPr>
              <a:t> identifies several forms of dance that arose between the African-American and Puerto Rican youth in the U.S. in the 70 the 20th century. It is characterized by acrobatic acts.</a:t>
            </a:r>
            <a:br>
              <a:rPr lang="en-US" dirty="0" smtClean="0">
                <a:solidFill>
                  <a:schemeClr val="bg1"/>
                </a:solidFill>
                <a:latin typeface="Adobe Caslon" pitchFamily="34" charset="0"/>
              </a:rPr>
            </a:br>
            <a:endParaRPr lang="sk-SK" dirty="0" smtClean="0">
              <a:solidFill>
                <a:schemeClr val="bg1"/>
              </a:solidFill>
            </a:endParaRPr>
          </a:p>
          <a:p>
            <a:r>
              <a:rPr lang="en-US" dirty="0" smtClean="0">
                <a:solidFill>
                  <a:schemeClr val="bg1"/>
                </a:solidFill>
                <a:latin typeface="Adobe Caslon" pitchFamily="34" charset="0"/>
              </a:rPr>
              <a:t>   Break dance is a young form of escape from the stereotypical life of an anonymous city. The emergence and development of this dance is inextricably linked to the subculture of hip-hop. Among the most </a:t>
            </a:r>
            <a:r>
              <a:rPr lang="en-US" dirty="0" err="1" smtClean="0">
                <a:solidFill>
                  <a:schemeClr val="bg1"/>
                </a:solidFill>
                <a:latin typeface="Adobe Caslon" pitchFamily="34" charset="0"/>
              </a:rPr>
              <a:t>breake</a:t>
            </a:r>
            <a:r>
              <a:rPr lang="sk-SK" dirty="0" err="1" smtClean="0">
                <a:solidFill>
                  <a:schemeClr val="bg1"/>
                </a:solidFill>
                <a:latin typeface="Adobe Caslon" pitchFamily="34" charset="0"/>
              </a:rPr>
              <a:t>rs</a:t>
            </a:r>
            <a:r>
              <a:rPr lang="sk-SK" dirty="0" smtClean="0">
                <a:solidFill>
                  <a:schemeClr val="bg1"/>
                </a:solidFill>
                <a:latin typeface="Adobe Caslon" pitchFamily="34" charset="0"/>
              </a:rPr>
              <a:t> </a:t>
            </a:r>
            <a:r>
              <a:rPr lang="en-US" dirty="0" smtClean="0">
                <a:solidFill>
                  <a:schemeClr val="bg1"/>
                </a:solidFill>
                <a:latin typeface="Adobe Caslon" pitchFamily="34" charset="0"/>
              </a:rPr>
              <a:t>group includes Rock Steady Crew, New York City Breakers and South Side Rockers.</a:t>
            </a:r>
            <a:endParaRPr lang="sk-SK"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7164288" y="836712"/>
            <a:ext cx="1657350" cy="276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strVal val="#ppt_w*0.70"/>
                                          </p:val>
                                        </p:tav>
                                        <p:tav tm="100000">
                                          <p:val>
                                            <p:strVal val="#ppt_w"/>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96752"/>
          </a:xfrm>
        </p:spPr>
        <p:txBody>
          <a:bodyPr/>
          <a:lstStyle/>
          <a:p>
            <a:r>
              <a:rPr lang="sk-SK" dirty="0" err="1" smtClean="0">
                <a:solidFill>
                  <a:srgbClr val="FFFF00"/>
                </a:solidFill>
                <a:latin typeface="Copperplate Gothic Bold" pitchFamily="34" charset="0"/>
              </a:rPr>
              <a:t>Ballet</a:t>
            </a:r>
            <a:endParaRPr lang="sk-SK" dirty="0">
              <a:solidFill>
                <a:srgbClr val="FFFF00"/>
              </a:solidFill>
              <a:latin typeface="Copperplate Gothic Bold" pitchFamily="34" charset="0"/>
            </a:endParaRPr>
          </a:p>
        </p:txBody>
      </p:sp>
      <p:sp>
        <p:nvSpPr>
          <p:cNvPr id="3" name="Zástupný symbol obsahu 2"/>
          <p:cNvSpPr>
            <a:spLocks noGrp="1"/>
          </p:cNvSpPr>
          <p:nvPr>
            <p:ph idx="1"/>
          </p:nvPr>
        </p:nvSpPr>
        <p:spPr>
          <a:xfrm>
            <a:off x="1187624" y="1052736"/>
            <a:ext cx="7499176" cy="4896544"/>
          </a:xfrm>
        </p:spPr>
        <p:txBody>
          <a:bodyPr>
            <a:normAutofit fontScale="85000" lnSpcReduction="20000"/>
          </a:bodyPr>
          <a:lstStyle/>
          <a:p>
            <a:r>
              <a:rPr lang="en-US" dirty="0" smtClean="0"/>
              <a:t>Ballet is an artistic unit, uniting music, libretto, choreography, scenery and costumes. Ballet may be a single work, or be part of the opera, or operetta.</a:t>
            </a:r>
            <a:endParaRPr lang="sk-SK" dirty="0" smtClean="0"/>
          </a:p>
          <a:p>
            <a:r>
              <a:rPr lang="en-US" dirty="0" smtClean="0"/>
              <a:t> In the 18th century has been the popularization of the ballet, which led to the development and improvement of ballet technique. Ballet gradually became equal by the dramatic form. On the development of the ballet had a major impact issue </a:t>
            </a:r>
            <a:r>
              <a:rPr lang="en-US" dirty="0" err="1" smtClean="0"/>
              <a:t>Lettres</a:t>
            </a:r>
            <a:r>
              <a:rPr lang="en-US" dirty="0" smtClean="0"/>
              <a:t> </a:t>
            </a:r>
            <a:r>
              <a:rPr lang="en-US" dirty="0" err="1" smtClean="0"/>
              <a:t>sur</a:t>
            </a:r>
            <a:r>
              <a:rPr lang="en-US" dirty="0" smtClean="0"/>
              <a:t> la </a:t>
            </a:r>
            <a:r>
              <a:rPr lang="en-US" dirty="0" err="1" smtClean="0"/>
              <a:t>danse</a:t>
            </a:r>
            <a:r>
              <a:rPr lang="en-US" dirty="0" smtClean="0"/>
              <a:t> et les ballets, thanks to which there is a complete pantomime as well as enforcing the reform movement, which raised the possibility to express a story.</a:t>
            </a:r>
            <a:endParaRPr lang="sk-SK" dirty="0"/>
          </a:p>
        </p:txBody>
      </p:sp>
      <p:pic>
        <p:nvPicPr>
          <p:cNvPr id="1026" name="Picture 2"/>
          <p:cNvPicPr>
            <a:picLocks noChangeAspect="1" noChangeArrowheads="1"/>
          </p:cNvPicPr>
          <p:nvPr/>
        </p:nvPicPr>
        <p:blipFill>
          <a:blip r:embed="rId2" cstate="print"/>
          <a:srcRect/>
          <a:stretch>
            <a:fillRect/>
          </a:stretch>
        </p:blipFill>
        <p:spPr bwMode="auto">
          <a:xfrm>
            <a:off x="7236296" y="5229200"/>
            <a:ext cx="1757419" cy="141999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4221088"/>
            <a:ext cx="1581048" cy="2636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2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2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Clr clrSpc="rgb">
                                      <p:cBhvr override="childStyle">
                                        <p:cTn id="34" dur="200" fill="hold"/>
                                        <p:tgtEl>
                                          <p:spTgt spid="1027"/>
                                        </p:tgtEl>
                                        <p:attrNameLst>
                                          <p:attrName>style.color</p:attrName>
                                        </p:attrNameLst>
                                      </p:cBhvr>
                                      <p:to>
                                        <a:schemeClr val="accent2"/>
                                      </p:to>
                                    </p:animClr>
                                    <p:animClr clrSpc="rgb">
                                      <p:cBhvr>
                                        <p:cTn id="35" dur="200" fill="hold"/>
                                        <p:tgtEl>
                                          <p:spTgt spid="1027"/>
                                        </p:tgtEl>
                                        <p:attrNameLst>
                                          <p:attrName>fillcolor</p:attrName>
                                        </p:attrNameLst>
                                      </p:cBhvr>
                                      <p:to>
                                        <a:schemeClr val="accent2"/>
                                      </p:to>
                                    </p:animClr>
                                    <p:set>
                                      <p:cBhvr>
                                        <p:cTn id="36" dur="200" fill="hold"/>
                                        <p:tgtEl>
                                          <p:spTgt spid="1027"/>
                                        </p:tgtEl>
                                        <p:attrNameLst>
                                          <p:attrName>fill.type</p:attrName>
                                        </p:attrNameLst>
                                      </p:cBhvr>
                                      <p:to>
                                        <p:strVal val="solid"/>
                                      </p:to>
                                    </p:set>
                                    <p:set>
                                      <p:cBhvr>
                                        <p:cTn id="37" dur="200" fill="hold"/>
                                        <p:tgtEl>
                                          <p:spTgt spid="1027"/>
                                        </p:tgtEl>
                                        <p:attrNameLst>
                                          <p:attrName>fill.on</p:attrName>
                                        </p:attrNameLst>
                                      </p:cBhvr>
                                      <p:to>
                                        <p:strVal val="true"/>
                                      </p:to>
                                    </p:set>
                                    <p:animRot by="120000">
                                      <p:cBhvr>
                                        <p:cTn id="38" dur="200" fill="hold">
                                          <p:stCondLst>
                                            <p:cond delay="0"/>
                                          </p:stCondLst>
                                        </p:cTn>
                                        <p:tgtEl>
                                          <p:spTgt spid="1027"/>
                                        </p:tgtEl>
                                        <p:attrNameLst>
                                          <p:attrName>r</p:attrName>
                                        </p:attrNameLst>
                                      </p:cBhvr>
                                    </p:animRot>
                                    <p:animRot by="-240000">
                                      <p:cBhvr>
                                        <p:cTn id="39" dur="400" fill="hold">
                                          <p:stCondLst>
                                            <p:cond delay="400"/>
                                          </p:stCondLst>
                                        </p:cTn>
                                        <p:tgtEl>
                                          <p:spTgt spid="1027"/>
                                        </p:tgtEl>
                                        <p:attrNameLst>
                                          <p:attrName>r</p:attrName>
                                        </p:attrNameLst>
                                      </p:cBhvr>
                                    </p:animRot>
                                    <p:animRot by="240000">
                                      <p:cBhvr>
                                        <p:cTn id="40" dur="400" fill="hold">
                                          <p:stCondLst>
                                            <p:cond delay="800"/>
                                          </p:stCondLst>
                                        </p:cTn>
                                        <p:tgtEl>
                                          <p:spTgt spid="1027"/>
                                        </p:tgtEl>
                                        <p:attrNameLst>
                                          <p:attrName>r</p:attrName>
                                        </p:attrNameLst>
                                      </p:cBhvr>
                                    </p:animRot>
                                    <p:animRot by="-240000">
                                      <p:cBhvr>
                                        <p:cTn id="41" dur="400" fill="hold">
                                          <p:stCondLst>
                                            <p:cond delay="1200"/>
                                          </p:stCondLst>
                                        </p:cTn>
                                        <p:tgtEl>
                                          <p:spTgt spid="1027"/>
                                        </p:tgtEl>
                                        <p:attrNameLst>
                                          <p:attrName>r</p:attrName>
                                        </p:attrNameLst>
                                      </p:cBhvr>
                                    </p:animRot>
                                    <p:animRot by="120000">
                                      <p:cBhvr>
                                        <p:cTn id="42" dur="400" fill="hold">
                                          <p:stCondLst>
                                            <p:cond delay="1600"/>
                                          </p:stCondLst>
                                        </p:cTn>
                                        <p:tgtEl>
                                          <p:spTgt spid="102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Clr clrSpc="rgb">
                                      <p:cBhvr override="childStyle">
                                        <p:cTn id="46" dur="200" fill="hold"/>
                                        <p:tgtEl>
                                          <p:spTgt spid="1026"/>
                                        </p:tgtEl>
                                        <p:attrNameLst>
                                          <p:attrName>style.color</p:attrName>
                                        </p:attrNameLst>
                                      </p:cBhvr>
                                      <p:to>
                                        <a:schemeClr val="accent2"/>
                                      </p:to>
                                    </p:animClr>
                                    <p:animClr clrSpc="rgb">
                                      <p:cBhvr>
                                        <p:cTn id="47" dur="200" fill="hold"/>
                                        <p:tgtEl>
                                          <p:spTgt spid="1026"/>
                                        </p:tgtEl>
                                        <p:attrNameLst>
                                          <p:attrName>fillcolor</p:attrName>
                                        </p:attrNameLst>
                                      </p:cBhvr>
                                      <p:to>
                                        <a:schemeClr val="accent2"/>
                                      </p:to>
                                    </p:animClr>
                                    <p:set>
                                      <p:cBhvr>
                                        <p:cTn id="48" dur="200" fill="hold"/>
                                        <p:tgtEl>
                                          <p:spTgt spid="1026"/>
                                        </p:tgtEl>
                                        <p:attrNameLst>
                                          <p:attrName>fill.type</p:attrName>
                                        </p:attrNameLst>
                                      </p:cBhvr>
                                      <p:to>
                                        <p:strVal val="solid"/>
                                      </p:to>
                                    </p:set>
                                    <p:set>
                                      <p:cBhvr>
                                        <p:cTn id="49" dur="200" fill="hold"/>
                                        <p:tgtEl>
                                          <p:spTgt spid="1026"/>
                                        </p:tgtEl>
                                        <p:attrNameLst>
                                          <p:attrName>fill.on</p:attrName>
                                        </p:attrNameLst>
                                      </p:cBhvr>
                                      <p:to>
                                        <p:strVal val="true"/>
                                      </p:to>
                                    </p:set>
                                    <p:animRot by="120000">
                                      <p:cBhvr>
                                        <p:cTn id="50" dur="200" fill="hold">
                                          <p:stCondLst>
                                            <p:cond delay="0"/>
                                          </p:stCondLst>
                                        </p:cTn>
                                        <p:tgtEl>
                                          <p:spTgt spid="1026"/>
                                        </p:tgtEl>
                                        <p:attrNameLst>
                                          <p:attrName>r</p:attrName>
                                        </p:attrNameLst>
                                      </p:cBhvr>
                                    </p:animRot>
                                    <p:animRot by="-240000">
                                      <p:cBhvr>
                                        <p:cTn id="51" dur="400" fill="hold">
                                          <p:stCondLst>
                                            <p:cond delay="400"/>
                                          </p:stCondLst>
                                        </p:cTn>
                                        <p:tgtEl>
                                          <p:spTgt spid="1026"/>
                                        </p:tgtEl>
                                        <p:attrNameLst>
                                          <p:attrName>r</p:attrName>
                                        </p:attrNameLst>
                                      </p:cBhvr>
                                    </p:animRot>
                                    <p:animRot by="240000">
                                      <p:cBhvr>
                                        <p:cTn id="52" dur="400" fill="hold">
                                          <p:stCondLst>
                                            <p:cond delay="800"/>
                                          </p:stCondLst>
                                        </p:cTn>
                                        <p:tgtEl>
                                          <p:spTgt spid="1026"/>
                                        </p:tgtEl>
                                        <p:attrNameLst>
                                          <p:attrName>r</p:attrName>
                                        </p:attrNameLst>
                                      </p:cBhvr>
                                    </p:animRot>
                                    <p:animRot by="-240000">
                                      <p:cBhvr>
                                        <p:cTn id="53" dur="400" fill="hold">
                                          <p:stCondLst>
                                            <p:cond delay="1200"/>
                                          </p:stCondLst>
                                        </p:cTn>
                                        <p:tgtEl>
                                          <p:spTgt spid="1026"/>
                                        </p:tgtEl>
                                        <p:attrNameLst>
                                          <p:attrName>r</p:attrName>
                                        </p:attrNameLst>
                                      </p:cBhvr>
                                    </p:animRot>
                                    <p:animRot by="120000">
                                      <p:cBhvr>
                                        <p:cTn id="54" dur="400" fill="hold">
                                          <p:stCondLst>
                                            <p:cond delay="16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solidFill>
                  <a:srgbClr val="00FF00"/>
                </a:solidFill>
                <a:latin typeface="Algerian" pitchFamily="82" charset="0"/>
              </a:rPr>
              <a:t>DnB</a:t>
            </a:r>
            <a:r>
              <a:rPr lang="sk-SK" dirty="0" smtClean="0">
                <a:solidFill>
                  <a:srgbClr val="00FF00"/>
                </a:solidFill>
                <a:latin typeface="Algerian" pitchFamily="82" charset="0"/>
              </a:rPr>
              <a:t> step</a:t>
            </a:r>
            <a:endParaRPr lang="sk-SK" dirty="0">
              <a:solidFill>
                <a:srgbClr val="00FF00"/>
              </a:solidFill>
              <a:latin typeface="Algerian" pitchFamily="82" charset="0"/>
            </a:endParaRPr>
          </a:p>
        </p:txBody>
      </p:sp>
      <p:sp>
        <p:nvSpPr>
          <p:cNvPr id="3" name="Zástupný symbol obsahu 2"/>
          <p:cNvSpPr>
            <a:spLocks noGrp="1"/>
          </p:cNvSpPr>
          <p:nvPr>
            <p:ph idx="1"/>
          </p:nvPr>
        </p:nvSpPr>
        <p:spPr>
          <a:xfrm>
            <a:off x="457200" y="1340769"/>
            <a:ext cx="8229600" cy="3672408"/>
          </a:xfrm>
        </p:spPr>
        <p:txBody>
          <a:bodyPr>
            <a:normAutofit fontScale="70000" lnSpcReduction="20000"/>
          </a:bodyPr>
          <a:lstStyle/>
          <a:p>
            <a:r>
              <a:rPr lang="en-US" dirty="0" smtClean="0">
                <a:solidFill>
                  <a:schemeClr val="bg2">
                    <a:lumMod val="75000"/>
                  </a:schemeClr>
                </a:solidFill>
                <a:latin typeface="AGaramond Bold" pitchFamily="18" charset="0"/>
              </a:rPr>
              <a:t>This dance is linked to many musical styles 2step, who was born around the year 1998 in London clubs. Interest grew, people had enough of accelerated music and wanted something else. This resulted in slow speed garage and formation 2stepu. The combination of house, </a:t>
            </a:r>
            <a:r>
              <a:rPr lang="en-US" dirty="0" err="1" smtClean="0">
                <a:solidFill>
                  <a:schemeClr val="bg2">
                    <a:lumMod val="75000"/>
                  </a:schemeClr>
                </a:solidFill>
                <a:latin typeface="AGaramond Bold" pitchFamily="18" charset="0"/>
              </a:rPr>
              <a:t>breakbeat</a:t>
            </a:r>
            <a:r>
              <a:rPr lang="en-US" dirty="0" smtClean="0">
                <a:solidFill>
                  <a:schemeClr val="bg2">
                    <a:lumMod val="75000"/>
                  </a:schemeClr>
                </a:solidFill>
                <a:latin typeface="AGaramond Bold" pitchFamily="18" charset="0"/>
              </a:rPr>
              <a:t> accompanied by "treading cabbage". Rhythm accelerates and gradually slows down again. Originally, this style was only attributed to feminine interest. However, the age of equality and everything new is appealing, so it was only a matter of time before it embraced the macho part of the company.</a:t>
            </a:r>
            <a:endParaRPr lang="sk-SK" dirty="0">
              <a:solidFill>
                <a:schemeClr val="bg2">
                  <a:lumMod val="7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2339752" y="4581128"/>
            <a:ext cx="1524000" cy="227687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rot="1426301">
            <a:off x="5899853" y="4837918"/>
            <a:ext cx="2086058" cy="16705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2000" fill="hold"/>
                                        <p:tgtEl>
                                          <p:spTgt spid="2050"/>
                                        </p:tgtEl>
                                        <p:attrNameLst>
                                          <p:attrName>ppt_w</p:attrName>
                                        </p:attrNameLst>
                                      </p:cBhvr>
                                      <p:tavLst>
                                        <p:tav tm="0">
                                          <p:val>
                                            <p:fltVal val="0"/>
                                          </p:val>
                                        </p:tav>
                                        <p:tav tm="100000">
                                          <p:val>
                                            <p:strVal val="#ppt_w"/>
                                          </p:val>
                                        </p:tav>
                                      </p:tavLst>
                                    </p:anim>
                                    <p:anim calcmode="lin" valueType="num">
                                      <p:cBhvr>
                                        <p:cTn id="16" dur="2000" fill="hold"/>
                                        <p:tgtEl>
                                          <p:spTgt spid="2050"/>
                                        </p:tgtEl>
                                        <p:attrNameLst>
                                          <p:attrName>ppt_h</p:attrName>
                                        </p:attrNameLst>
                                      </p:cBhvr>
                                      <p:tavLst>
                                        <p:tav tm="0">
                                          <p:val>
                                            <p:fltVal val="0"/>
                                          </p:val>
                                        </p:tav>
                                        <p:tav tm="100000">
                                          <p:val>
                                            <p:strVal val="#ppt_h"/>
                                          </p:val>
                                        </p:tav>
                                      </p:tavLst>
                                    </p:anim>
                                    <p:anim calcmode="lin" valueType="num">
                                      <p:cBhvr>
                                        <p:cTn id="17" dur="2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9" presetClass="entr" presetSubtype="1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p:cTn id="41" dur="2000" fill="hold"/>
                                        <p:tgtEl>
                                          <p:spTgt spid="1026"/>
                                        </p:tgtEl>
                                        <p:attrNameLst>
                                          <p:attrName>ppt_w</p:attrName>
                                        </p:attrNameLst>
                                      </p:cBhvr>
                                      <p:tavLst>
                                        <p:tav tm="0" fmla="#ppt_w*sin(2.5*pi*$)">
                                          <p:val>
                                            <p:fltVal val="0"/>
                                          </p:val>
                                        </p:tav>
                                        <p:tav tm="100000">
                                          <p:val>
                                            <p:fltVal val="1"/>
                                          </p:val>
                                        </p:tav>
                                      </p:tavLst>
                                    </p:anim>
                                    <p:anim calcmode="lin" valueType="num">
                                      <p:cBhvr>
                                        <p:cTn id="42"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solidFill>
                  <a:schemeClr val="tx2">
                    <a:lumMod val="60000"/>
                    <a:lumOff val="40000"/>
                  </a:schemeClr>
                </a:solidFill>
                <a:latin typeface="Aharoni" pitchFamily="2" charset="-79"/>
                <a:cs typeface="Aharoni" pitchFamily="2" charset="-79"/>
              </a:rPr>
              <a:t>Capoeira</a:t>
            </a:r>
            <a:endParaRPr lang="sk-SK" dirty="0">
              <a:solidFill>
                <a:schemeClr val="tx2">
                  <a:lumMod val="60000"/>
                  <a:lumOff val="40000"/>
                </a:schemeClr>
              </a:solidFill>
              <a:latin typeface="Aharoni" pitchFamily="2" charset="-79"/>
              <a:cs typeface="Aharoni" pitchFamily="2" charset="-79"/>
            </a:endParaRPr>
          </a:p>
        </p:txBody>
      </p:sp>
      <p:sp>
        <p:nvSpPr>
          <p:cNvPr id="3" name="Zástupný symbol obsahu 2"/>
          <p:cNvSpPr>
            <a:spLocks noGrp="1"/>
          </p:cNvSpPr>
          <p:nvPr>
            <p:ph idx="1"/>
          </p:nvPr>
        </p:nvSpPr>
        <p:spPr/>
        <p:txBody>
          <a:bodyPr/>
          <a:lstStyle/>
          <a:p>
            <a:r>
              <a:rPr lang="en-US" dirty="0" err="1" smtClean="0"/>
              <a:t>Capoeira</a:t>
            </a:r>
            <a:r>
              <a:rPr lang="en-US" dirty="0" smtClean="0"/>
              <a:t> is a Brazilian martial dance. There are movements of dance mixed fight. It is now considered a combat sport with fixed rules. It is said that the modern form of </a:t>
            </a:r>
            <a:r>
              <a:rPr lang="en-US" dirty="0" err="1" smtClean="0"/>
              <a:t>capoeira</a:t>
            </a:r>
            <a:r>
              <a:rPr lang="en-US" dirty="0" smtClean="0"/>
              <a:t> allegedly evolved from </a:t>
            </a:r>
            <a:r>
              <a:rPr lang="en-US" dirty="0" err="1" smtClean="0"/>
              <a:t>breakdancing</a:t>
            </a:r>
            <a:r>
              <a:rPr lang="en-US" dirty="0" smtClean="0"/>
              <a:t> in the Bronx U.S.</a:t>
            </a:r>
            <a:endParaRPr lang="sk-SK" dirty="0"/>
          </a:p>
        </p:txBody>
      </p:sp>
      <p:pic>
        <p:nvPicPr>
          <p:cNvPr id="3074" name="Picture 2"/>
          <p:cNvPicPr>
            <a:picLocks noChangeAspect="1" noChangeArrowheads="1"/>
          </p:cNvPicPr>
          <p:nvPr/>
        </p:nvPicPr>
        <p:blipFill>
          <a:blip r:embed="rId2" cstate="print"/>
          <a:srcRect/>
          <a:stretch>
            <a:fillRect/>
          </a:stretch>
        </p:blipFill>
        <p:spPr bwMode="auto">
          <a:xfrm>
            <a:off x="3851920" y="4293096"/>
            <a:ext cx="3189616" cy="2376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1"/>
                                          </p:val>
                                        </p:tav>
                                        <p:tav tm="100000">
                                          <p:val>
                                            <p:strVal val="#ppt_x"/>
                                          </p:val>
                                        </p:tav>
                                      </p:tavLst>
                                    </p:anim>
                                    <p:anim calcmode="lin" valueType="num">
                                      <p:cBhvr>
                                        <p:cTn id="9"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3">
                                            <p:txEl>
                                              <p:pRg st="0" end="0"/>
                                            </p:txEl>
                                          </p:spTgt>
                                        </p:tgtEl>
                                        <p:attrNameLst>
                                          <p:attrName>ppt_x</p:attrName>
                                          <p:attrName>ppt_y</p:attrName>
                                        </p:attrNameLst>
                                      </p:cBhvr>
                                    </p:animMotion>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8" presetClass="entr" presetSubtype="0" accel="10000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2000" fill="hold"/>
                                        <p:tgtEl>
                                          <p:spTgt spid="3074"/>
                                        </p:tgtEl>
                                        <p:attrNameLst>
                                          <p:attrName>ppt_w</p:attrName>
                                        </p:attrNameLst>
                                      </p:cBhvr>
                                      <p:tavLst>
                                        <p:tav tm="0">
                                          <p:val>
                                            <p:strVal val="#ppt_w*2.5"/>
                                          </p:val>
                                        </p:tav>
                                        <p:tav tm="100000">
                                          <p:val>
                                            <p:strVal val="#ppt_w"/>
                                          </p:val>
                                        </p:tav>
                                      </p:tavLst>
                                    </p:anim>
                                    <p:anim calcmode="lin" valueType="num">
                                      <p:cBhvr>
                                        <p:cTn id="22" dur="2000" fill="hold"/>
                                        <p:tgtEl>
                                          <p:spTgt spid="3074"/>
                                        </p:tgtEl>
                                        <p:attrNameLst>
                                          <p:attrName>ppt_h</p:attrName>
                                        </p:attrNameLst>
                                      </p:cBhvr>
                                      <p:tavLst>
                                        <p:tav tm="0">
                                          <p:val>
                                            <p:strVal val="#ppt_h*0.01"/>
                                          </p:val>
                                        </p:tav>
                                        <p:tav tm="100000">
                                          <p:val>
                                            <p:strVal val="#ppt_h"/>
                                          </p:val>
                                        </p:tav>
                                      </p:tavLst>
                                    </p:anim>
                                    <p:anim calcmode="lin" valueType="num">
                                      <p:cBhvr>
                                        <p:cTn id="23" dur="2000" fill="hold"/>
                                        <p:tgtEl>
                                          <p:spTgt spid="3074"/>
                                        </p:tgtEl>
                                        <p:attrNameLst>
                                          <p:attrName>ppt_x</p:attrName>
                                        </p:attrNameLst>
                                      </p:cBhvr>
                                      <p:tavLst>
                                        <p:tav tm="0">
                                          <p:val>
                                            <p:strVal val="#ppt_x"/>
                                          </p:val>
                                        </p:tav>
                                        <p:tav tm="100000">
                                          <p:val>
                                            <p:strVal val="#ppt_x"/>
                                          </p:val>
                                        </p:tav>
                                      </p:tavLst>
                                    </p:anim>
                                    <p:anim calcmode="lin" valueType="num">
                                      <p:cBhvr>
                                        <p:cTn id="24" dur="2000" fill="hold"/>
                                        <p:tgtEl>
                                          <p:spTgt spid="3074"/>
                                        </p:tgtEl>
                                        <p:attrNameLst>
                                          <p:attrName>ppt_y</p:attrName>
                                        </p:attrNameLst>
                                      </p:cBhvr>
                                      <p:tavLst>
                                        <p:tav tm="0">
                                          <p:val>
                                            <p:strVal val="#ppt_h+1"/>
                                          </p:val>
                                        </p:tav>
                                        <p:tav tm="100000">
                                          <p:val>
                                            <p:strVal val="#ppt_y"/>
                                          </p:val>
                                        </p:tav>
                                      </p:tavLst>
                                    </p:anim>
                                    <p:animEffect transition="in" filter="fade">
                                      <p:cBhvr>
                                        <p:cTn id="2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lstStyle/>
          <a:p>
            <a:r>
              <a:rPr lang="sk-SK" dirty="0" smtClean="0">
                <a:latin typeface="Berlin Sans FB Demi" pitchFamily="34" charset="0"/>
              </a:rPr>
              <a:t>M</a:t>
            </a:r>
            <a:r>
              <a:rPr lang="en-US" dirty="0" smtClean="0">
                <a:latin typeface="Berlin Sans FB Demi" pitchFamily="34" charset="0"/>
              </a:rPr>
              <a:t>y view of the dance</a:t>
            </a:r>
            <a:endParaRPr lang="sk-SK" dirty="0">
              <a:latin typeface="Berlin Sans FB Demi" pitchFamily="34" charset="0"/>
            </a:endParaRPr>
          </a:p>
        </p:txBody>
      </p:sp>
      <p:sp>
        <p:nvSpPr>
          <p:cNvPr id="3" name="Zástupný symbol obsahu 2"/>
          <p:cNvSpPr>
            <a:spLocks noGrp="1"/>
          </p:cNvSpPr>
          <p:nvPr>
            <p:ph idx="1"/>
          </p:nvPr>
        </p:nvSpPr>
        <p:spPr>
          <a:blipFill>
            <a:blip r:embed="rId2" cstate="print"/>
            <a:tile tx="0" ty="0" sx="100000" sy="100000" flip="none" algn="tl"/>
          </a:blipFill>
        </p:spPr>
        <p:txBody>
          <a:bodyPr/>
          <a:lstStyle/>
          <a:p>
            <a:r>
              <a:rPr lang="en-US" dirty="0" smtClean="0">
                <a:latin typeface="Bradley Hand ITC" pitchFamily="66" charset="0"/>
              </a:rPr>
              <a:t>I love dancing, because </a:t>
            </a:r>
            <a:r>
              <a:rPr lang="sk-SK" dirty="0" err="1" smtClean="0">
                <a:latin typeface="Bradley Hand ITC" pitchFamily="66" charset="0"/>
              </a:rPr>
              <a:t>people</a:t>
            </a:r>
            <a:r>
              <a:rPr lang="en-US" dirty="0" smtClean="0">
                <a:latin typeface="Bradley Hand ITC" pitchFamily="66" charset="0"/>
              </a:rPr>
              <a:t> can relax and move to a completely different idea. I think that at this time, many generations to dance to their style and view of the world.</a:t>
            </a:r>
            <a:endParaRPr lang="sk-SK" dirty="0" smtClean="0">
              <a:latin typeface="Bradley Hand ITC" pitchFamily="66" charset="0"/>
            </a:endParaRPr>
          </a:p>
          <a:p>
            <a:pPr>
              <a:buNone/>
            </a:pPr>
            <a:r>
              <a:rPr lang="sk-SK" dirty="0" smtClean="0">
                <a:latin typeface="Bradley Hand ITC" pitchFamily="66" charset="0"/>
              </a:rPr>
              <a:t> </a:t>
            </a:r>
            <a:r>
              <a:rPr lang="en-US" dirty="0" smtClean="0">
                <a:latin typeface="Bradley Hand ITC" pitchFamily="66" charset="0"/>
              </a:rPr>
              <a:t>My favorite is hip hop</a:t>
            </a:r>
            <a:r>
              <a:rPr lang="sk-SK" dirty="0" smtClean="0">
                <a:latin typeface="Bradley Hand ITC" pitchFamily="66" charset="0"/>
              </a:rPr>
              <a:t>.</a:t>
            </a:r>
            <a:endParaRPr lang="sk-SK" dirty="0">
              <a:latin typeface="Bradley Hand ITC" pitchFamily="66" charset="0"/>
            </a:endParaRPr>
          </a:p>
        </p:txBody>
      </p:sp>
      <p:pic>
        <p:nvPicPr>
          <p:cNvPr id="2050" name="Picture 2"/>
          <p:cNvPicPr>
            <a:picLocks noChangeAspect="1" noChangeArrowheads="1"/>
          </p:cNvPicPr>
          <p:nvPr/>
        </p:nvPicPr>
        <p:blipFill>
          <a:blip r:embed="rId3" cstate="print"/>
          <a:srcRect/>
          <a:stretch>
            <a:fillRect/>
          </a:stretch>
        </p:blipFill>
        <p:spPr bwMode="auto">
          <a:xfrm>
            <a:off x="827584" y="4293096"/>
            <a:ext cx="2191891" cy="239578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139952" y="4293096"/>
            <a:ext cx="2000250" cy="22860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876256" y="3573016"/>
            <a:ext cx="1847850" cy="246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2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2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32" dur="2000" fill="hold"/>
                                        <p:tgtEl>
                                          <p:spTgt spid="2050"/>
                                        </p:tgtEl>
                                        <p:attrNameLst>
                                          <p:attrName>ppt_y</p:attrName>
                                        </p:attrNameLst>
                                      </p:cBhvr>
                                      <p:tavLst>
                                        <p:tav tm="0">
                                          <p:val>
                                            <p:strVal val="#ppt_y"/>
                                          </p:val>
                                        </p:tav>
                                        <p:tav tm="100000">
                                          <p:val>
                                            <p:strVal val="#ppt_y"/>
                                          </p:val>
                                        </p:tav>
                                      </p:tavLst>
                                    </p:anim>
                                    <p:animEffect transition="in" filter="fade">
                                      <p:cBhvr>
                                        <p:cTn id="33" dur="2000"/>
                                        <p:tgtEl>
                                          <p:spTgt spid="2050"/>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2051"/>
                                        </p:tgtEl>
                                        <p:attrNameLst>
                                          <p:attrName>style.visibility</p:attrName>
                                        </p:attrNameLst>
                                      </p:cBhvr>
                                      <p:to>
                                        <p:strVal val="visible"/>
                                      </p:to>
                                    </p:set>
                                    <p:anim calcmode="lin" valueType="num">
                                      <p:cBhvr>
                                        <p:cTn id="38" dur="10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39" dur="10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40" dur="1000" accel="50000" fill="hold">
                                          <p:stCondLst>
                                            <p:cond delay="1000"/>
                                          </p:stCondLst>
                                        </p:cTn>
                                        <p:tgtEl>
                                          <p:spTgt spid="2051"/>
                                        </p:tgtEl>
                                        <p:attrNameLst>
                                          <p:attrName>ppt_w</p:attrName>
                                        </p:attrNameLst>
                                      </p:cBhvr>
                                      <p:tavLst>
                                        <p:tav tm="0">
                                          <p:val>
                                            <p:strVal val="#ppt_w*.05"/>
                                          </p:val>
                                        </p:tav>
                                        <p:tav tm="100000">
                                          <p:val>
                                            <p:strVal val="#ppt_w"/>
                                          </p:val>
                                        </p:tav>
                                      </p:tavLst>
                                    </p:anim>
                                    <p:anim calcmode="lin" valueType="num">
                                      <p:cBhvr>
                                        <p:cTn id="41" dur="2000" fill="hold"/>
                                        <p:tgtEl>
                                          <p:spTgt spid="2051"/>
                                        </p:tgtEl>
                                        <p:attrNameLst>
                                          <p:attrName>ppt_h</p:attrName>
                                        </p:attrNameLst>
                                      </p:cBhvr>
                                      <p:tavLst>
                                        <p:tav tm="0">
                                          <p:val>
                                            <p:strVal val="#ppt_h"/>
                                          </p:val>
                                        </p:tav>
                                        <p:tav tm="100000">
                                          <p:val>
                                            <p:strVal val="#ppt_h"/>
                                          </p:val>
                                        </p:tav>
                                      </p:tavLst>
                                    </p:anim>
                                    <p:anim calcmode="lin" valueType="num">
                                      <p:cBhvr>
                                        <p:cTn id="42" dur="10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43" dur="10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44" dur="1000" accel="50000" fill="hold">
                                          <p:stCondLst>
                                            <p:cond delay="1000"/>
                                          </p:stCondLst>
                                        </p:cTn>
                                        <p:tgtEl>
                                          <p:spTgt spid="2051"/>
                                        </p:tgtEl>
                                        <p:attrNameLst>
                                          <p:attrName>ppt_y</p:attrName>
                                        </p:attrNameLst>
                                      </p:cBhvr>
                                      <p:tavLst>
                                        <p:tav tm="0">
                                          <p:val>
                                            <p:strVal val="#ppt_y+.1"/>
                                          </p:val>
                                        </p:tav>
                                        <p:tav tm="100000">
                                          <p:val>
                                            <p:strVal val="#ppt_y"/>
                                          </p:val>
                                        </p:tav>
                                      </p:tavLst>
                                    </p:anim>
                                    <p:animEffect transition="in" filter="fade">
                                      <p:cBhvr>
                                        <p:cTn id="45" dur="2000" decel="50000">
                                          <p:stCondLst>
                                            <p:cond delay="0"/>
                                          </p:stCondLst>
                                        </p:cTn>
                                        <p:tgtEl>
                                          <p:spTgt spid="2051"/>
                                        </p:tgtEl>
                                      </p:cBhvr>
                                    </p:animEffect>
                                  </p:childTnLst>
                                </p:cTn>
                              </p:par>
                            </p:childTnLst>
                          </p:cTn>
                        </p:par>
                      </p:childTnLst>
                    </p:cTn>
                  </p:par>
                  <p:par>
                    <p:cTn id="46" fill="hold">
                      <p:stCondLst>
                        <p:cond delay="indefinite"/>
                      </p:stCondLst>
                      <p:childTnLst>
                        <p:par>
                          <p:cTn id="47" fill="hold">
                            <p:stCondLst>
                              <p:cond delay="0"/>
                            </p:stCondLst>
                            <p:childTnLst>
                              <p:par>
                                <p:cTn id="48" presetID="19" presetClass="entr" presetSubtype="10" fill="hold" nodeType="clickEffect">
                                  <p:stCondLst>
                                    <p:cond delay="0"/>
                                  </p:stCondLst>
                                  <p:childTnLst>
                                    <p:set>
                                      <p:cBhvr>
                                        <p:cTn id="49" dur="1" fill="hold">
                                          <p:stCondLst>
                                            <p:cond delay="0"/>
                                          </p:stCondLst>
                                        </p:cTn>
                                        <p:tgtEl>
                                          <p:spTgt spid="2052"/>
                                        </p:tgtEl>
                                        <p:attrNameLst>
                                          <p:attrName>style.visibility</p:attrName>
                                        </p:attrNameLst>
                                      </p:cBhvr>
                                      <p:to>
                                        <p:strVal val="visible"/>
                                      </p:to>
                                    </p:set>
                                    <p:anim calcmode="lin" valueType="num">
                                      <p:cBhvr>
                                        <p:cTn id="50" dur="2000" fill="hold"/>
                                        <p:tgtEl>
                                          <p:spTgt spid="2052"/>
                                        </p:tgtEl>
                                        <p:attrNameLst>
                                          <p:attrName>ppt_w</p:attrName>
                                        </p:attrNameLst>
                                      </p:cBhvr>
                                      <p:tavLst>
                                        <p:tav tm="0" fmla="#ppt_w*sin(2.5*pi*$)">
                                          <p:val>
                                            <p:fltVal val="0"/>
                                          </p:val>
                                        </p:tav>
                                        <p:tav tm="100000">
                                          <p:val>
                                            <p:fltVal val="1"/>
                                          </p:val>
                                        </p:tav>
                                      </p:tavLst>
                                    </p:anim>
                                    <p:anim calcmode="lin" valueType="num">
                                      <p:cBhvr>
                                        <p:cTn id="51"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624</Words>
  <Application>Microsoft Office PowerPoint</Application>
  <PresentationFormat>Prezentácia na obrazovke (4:3)</PresentationFormat>
  <Paragraphs>25</Paragraphs>
  <Slides>10</Slides>
  <Notes>0</Notes>
  <HiddenSlides>0</HiddenSlides>
  <MMClips>0</MMClips>
  <ScaleCrop>false</ScaleCrop>
  <HeadingPairs>
    <vt:vector size="4" baseType="variant">
      <vt:variant>
        <vt:lpstr>Motív</vt:lpstr>
      </vt:variant>
      <vt:variant>
        <vt:i4>1</vt:i4>
      </vt:variant>
      <vt:variant>
        <vt:lpstr>Nadpisy snímok</vt:lpstr>
      </vt:variant>
      <vt:variant>
        <vt:i4>10</vt:i4>
      </vt:variant>
    </vt:vector>
  </HeadingPairs>
  <TitlesOfParts>
    <vt:vector size="11" baseType="lpstr">
      <vt:lpstr>Motív Office</vt:lpstr>
      <vt:lpstr>My favourite hobby</vt:lpstr>
      <vt:lpstr>Snímka 2</vt:lpstr>
      <vt:lpstr>I love dance because:</vt:lpstr>
      <vt:lpstr>Hip Hop</vt:lpstr>
      <vt:lpstr>Break Dance</vt:lpstr>
      <vt:lpstr>Ballet</vt:lpstr>
      <vt:lpstr>DnB step</vt:lpstr>
      <vt:lpstr>Capoeira</vt:lpstr>
      <vt:lpstr>My view of the dance</vt:lpstr>
      <vt:lpstr>Thank´s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favorite hobby</dc:title>
  <dc:creator>ziak</dc:creator>
  <cp:lastModifiedBy>Ucitelia</cp:lastModifiedBy>
  <cp:revision>24</cp:revision>
  <dcterms:created xsi:type="dcterms:W3CDTF">2011-05-05T07:59:24Z</dcterms:created>
  <dcterms:modified xsi:type="dcterms:W3CDTF">2011-06-03T08:00:23Z</dcterms:modified>
</cp:coreProperties>
</file>